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4" r:id="rId2"/>
    <p:sldId id="302" r:id="rId3"/>
    <p:sldId id="692" r:id="rId4"/>
    <p:sldId id="311" r:id="rId5"/>
    <p:sldId id="312" r:id="rId6"/>
    <p:sldId id="305" r:id="rId7"/>
    <p:sldId id="585" r:id="rId8"/>
    <p:sldId id="307" r:id="rId9"/>
    <p:sldId id="297" r:id="rId10"/>
    <p:sldId id="298" r:id="rId11"/>
    <p:sldId id="694" r:id="rId12"/>
    <p:sldId id="67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5DAA"/>
    <a:srgbClr val="B81020"/>
    <a:srgbClr val="BE84C6"/>
    <a:srgbClr val="592C5F"/>
    <a:srgbClr val="F97F9F"/>
    <a:srgbClr val="B50938"/>
    <a:srgbClr val="C1E2A8"/>
    <a:srgbClr val="5E9732"/>
    <a:srgbClr val="9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894C1-B446-4E70-B76D-3B6DCE11AA04}" v="67" dt="2024-06-04T04:43:22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42" autoAdjust="0"/>
  </p:normalViewPr>
  <p:slideViewPr>
    <p:cSldViewPr snapToGrid="0">
      <p:cViewPr varScale="1">
        <p:scale>
          <a:sx n="102" d="100"/>
          <a:sy n="102" d="100"/>
        </p:scale>
        <p:origin x="89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9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, Xiaojuan (CDC/GHC/DGHT) (CTR)" userId="daf845ba-7092-4db9-a867-3c2319cde358" providerId="ADAL" clId="{69B894C1-B446-4E70-B76D-3B6DCE11AA04}"/>
    <pc:docChg chg="custSel modSld">
      <pc:chgData name="Tan, Xiaojuan (CDC/GHC/DGHT) (CTR)" userId="daf845ba-7092-4db9-a867-3c2319cde358" providerId="ADAL" clId="{69B894C1-B446-4E70-B76D-3B6DCE11AA04}" dt="2024-06-04T04:45:42.257" v="440" actId="115"/>
      <pc:docMkLst>
        <pc:docMk/>
      </pc:docMkLst>
      <pc:sldChg chg="modNotesTx">
        <pc:chgData name="Tan, Xiaojuan (CDC/GHC/DGHT) (CTR)" userId="daf845ba-7092-4db9-a867-3c2319cde358" providerId="ADAL" clId="{69B894C1-B446-4E70-B76D-3B6DCE11AA04}" dt="2024-06-04T04:12:34.496" v="66" actId="20577"/>
        <pc:sldMkLst>
          <pc:docMk/>
          <pc:sldMk cId="1805013356" sldId="302"/>
        </pc:sldMkLst>
      </pc:sldChg>
      <pc:sldChg chg="modSp mod">
        <pc:chgData name="Tan, Xiaojuan (CDC/GHC/DGHT) (CTR)" userId="daf845ba-7092-4db9-a867-3c2319cde358" providerId="ADAL" clId="{69B894C1-B446-4E70-B76D-3B6DCE11AA04}" dt="2024-06-04T04:22:47.623" v="260" actId="255"/>
        <pc:sldMkLst>
          <pc:docMk/>
          <pc:sldMk cId="160155439" sldId="304"/>
        </pc:sldMkLst>
        <pc:spChg chg="mod">
          <ac:chgData name="Tan, Xiaojuan (CDC/GHC/DGHT) (CTR)" userId="daf845ba-7092-4db9-a867-3c2319cde358" providerId="ADAL" clId="{69B894C1-B446-4E70-B76D-3B6DCE11AA04}" dt="2024-06-04T04:22:47.623" v="260" actId="255"/>
          <ac:spMkLst>
            <pc:docMk/>
            <pc:sldMk cId="160155439" sldId="304"/>
            <ac:spMk id="3" creationId="{00000000-0000-0000-0000-000000000000}"/>
          </ac:spMkLst>
        </pc:spChg>
        <pc:spChg chg="mod">
          <ac:chgData name="Tan, Xiaojuan (CDC/GHC/DGHT) (CTR)" userId="daf845ba-7092-4db9-a867-3c2319cde358" providerId="ADAL" clId="{69B894C1-B446-4E70-B76D-3B6DCE11AA04}" dt="2024-06-04T04:22:21.393" v="258" actId="403"/>
          <ac:spMkLst>
            <pc:docMk/>
            <pc:sldMk cId="160155439" sldId="304"/>
            <ac:spMk id="4" creationId="{00000000-0000-0000-0000-000000000000}"/>
          </ac:spMkLst>
        </pc:spChg>
      </pc:sldChg>
      <pc:sldChg chg="addSp delSp modSp mod delAnim modAnim">
        <pc:chgData name="Tan, Xiaojuan (CDC/GHC/DGHT) (CTR)" userId="daf845ba-7092-4db9-a867-3c2319cde358" providerId="ADAL" clId="{69B894C1-B446-4E70-B76D-3B6DCE11AA04}" dt="2024-06-04T04:45:42.257" v="440" actId="115"/>
        <pc:sldMkLst>
          <pc:docMk/>
          <pc:sldMk cId="3484989594" sldId="307"/>
        </pc:sldMkLst>
        <pc:spChg chg="mod">
          <ac:chgData name="Tan, Xiaojuan (CDC/GHC/DGHT) (CTR)" userId="daf845ba-7092-4db9-a867-3c2319cde358" providerId="ADAL" clId="{69B894C1-B446-4E70-B76D-3B6DCE11AA04}" dt="2024-06-04T04:42:21.679" v="357" actId="20577"/>
          <ac:spMkLst>
            <pc:docMk/>
            <pc:sldMk cId="3484989594" sldId="307"/>
            <ac:spMk id="2" creationId="{00000000-0000-0000-0000-000000000000}"/>
          </ac:spMkLst>
        </pc:spChg>
        <pc:spChg chg="del">
          <ac:chgData name="Tan, Xiaojuan (CDC/GHC/DGHT) (CTR)" userId="daf845ba-7092-4db9-a867-3c2319cde358" providerId="ADAL" clId="{69B894C1-B446-4E70-B76D-3B6DCE11AA04}" dt="2024-06-04T04:43:20.608" v="364" actId="21"/>
          <ac:spMkLst>
            <pc:docMk/>
            <pc:sldMk cId="3484989594" sldId="307"/>
            <ac:spMk id="3" creationId="{58515C73-43F0-E9BF-060A-F2F2CC500D86}"/>
          </ac:spMkLst>
        </pc:spChg>
        <pc:spChg chg="add mod">
          <ac:chgData name="Tan, Xiaojuan (CDC/GHC/DGHT) (CTR)" userId="daf845ba-7092-4db9-a867-3c2319cde358" providerId="ADAL" clId="{69B894C1-B446-4E70-B76D-3B6DCE11AA04}" dt="2024-06-04T04:43:35.217" v="438" actId="1035"/>
          <ac:spMkLst>
            <pc:docMk/>
            <pc:sldMk cId="3484989594" sldId="307"/>
            <ac:spMk id="5" creationId="{AE7649EE-313E-FC3D-BAA8-9E48A4DB458C}"/>
          </ac:spMkLst>
        </pc:spChg>
        <pc:spChg chg="mod">
          <ac:chgData name="Tan, Xiaojuan (CDC/GHC/DGHT) (CTR)" userId="daf845ba-7092-4db9-a867-3c2319cde358" providerId="ADAL" clId="{69B894C1-B446-4E70-B76D-3B6DCE11AA04}" dt="2024-06-04T04:45:42.257" v="440" actId="115"/>
          <ac:spMkLst>
            <pc:docMk/>
            <pc:sldMk cId="3484989594" sldId="307"/>
            <ac:spMk id="9" creationId="{00000000-0000-0000-0000-000000000000}"/>
          </ac:spMkLst>
        </pc:spChg>
      </pc:sldChg>
      <pc:sldChg chg="modSp mod">
        <pc:chgData name="Tan, Xiaojuan (CDC/GHC/DGHT) (CTR)" userId="daf845ba-7092-4db9-a867-3c2319cde358" providerId="ADAL" clId="{69B894C1-B446-4E70-B76D-3B6DCE11AA04}" dt="2024-06-04T04:20:44.809" v="187" actId="6549"/>
        <pc:sldMkLst>
          <pc:docMk/>
          <pc:sldMk cId="1085876440" sldId="311"/>
        </pc:sldMkLst>
        <pc:spChg chg="mod">
          <ac:chgData name="Tan, Xiaojuan (CDC/GHC/DGHT) (CTR)" userId="daf845ba-7092-4db9-a867-3c2319cde358" providerId="ADAL" clId="{69B894C1-B446-4E70-B76D-3B6DCE11AA04}" dt="2024-06-04T04:20:44.809" v="187" actId="6549"/>
          <ac:spMkLst>
            <pc:docMk/>
            <pc:sldMk cId="1085876440" sldId="311"/>
            <ac:spMk id="13" creationId="{00000000-0000-0000-0000-000000000000}"/>
          </ac:spMkLst>
        </pc:spChg>
      </pc:sldChg>
      <pc:sldChg chg="modSp mod">
        <pc:chgData name="Tan, Xiaojuan (CDC/GHC/DGHT) (CTR)" userId="daf845ba-7092-4db9-a867-3c2319cde358" providerId="ADAL" clId="{69B894C1-B446-4E70-B76D-3B6DCE11AA04}" dt="2024-06-04T04:21:05.423" v="228" actId="27636"/>
        <pc:sldMkLst>
          <pc:docMk/>
          <pc:sldMk cId="1690392452" sldId="312"/>
        </pc:sldMkLst>
        <pc:spChg chg="mod">
          <ac:chgData name="Tan, Xiaojuan (CDC/GHC/DGHT) (CTR)" userId="daf845ba-7092-4db9-a867-3c2319cde358" providerId="ADAL" clId="{69B894C1-B446-4E70-B76D-3B6DCE11AA04}" dt="2024-06-04T04:21:05.423" v="228" actId="27636"/>
          <ac:spMkLst>
            <pc:docMk/>
            <pc:sldMk cId="1690392452" sldId="312"/>
            <ac:spMk id="11" creationId="{00000000-0000-0000-0000-000000000000}"/>
          </ac:spMkLst>
        </pc:spChg>
      </pc:sldChg>
      <pc:sldChg chg="modSp mod">
        <pc:chgData name="Tan, Xiaojuan (CDC/GHC/DGHT) (CTR)" userId="daf845ba-7092-4db9-a867-3c2319cde358" providerId="ADAL" clId="{69B894C1-B446-4E70-B76D-3B6DCE11AA04}" dt="2024-06-04T04:34:10.961" v="270" actId="20577"/>
        <pc:sldMkLst>
          <pc:docMk/>
          <pc:sldMk cId="1318493723" sldId="585"/>
        </pc:sldMkLst>
        <pc:spChg chg="mod">
          <ac:chgData name="Tan, Xiaojuan (CDC/GHC/DGHT) (CTR)" userId="daf845ba-7092-4db9-a867-3c2319cde358" providerId="ADAL" clId="{69B894C1-B446-4E70-B76D-3B6DCE11AA04}" dt="2024-06-04T04:34:10.961" v="270" actId="20577"/>
          <ac:spMkLst>
            <pc:docMk/>
            <pc:sldMk cId="1318493723" sldId="585"/>
            <ac:spMk id="19458" creationId="{00000000-0000-0000-0000-000000000000}"/>
          </ac:spMkLst>
        </pc:spChg>
      </pc:sldChg>
    </pc:docChg>
  </pc:docChgLst>
  <pc:docChgLst>
    <pc:chgData name="Xiaojuan Tan" userId="daf845ba-7092-4db9-a867-3c2319cde358" providerId="ADAL" clId="{69B894C1-B446-4E70-B76D-3B6DCE11AA04}"/>
    <pc:docChg chg="modSld modShowInfo">
      <pc:chgData name="Xiaojuan Tan" userId="daf845ba-7092-4db9-a867-3c2319cde358" providerId="ADAL" clId="{69B894C1-B446-4E70-B76D-3B6DCE11AA04}" dt="2024-06-02T01:06:59.494" v="29" actId="403"/>
      <pc:docMkLst>
        <pc:docMk/>
      </pc:docMkLst>
      <pc:sldChg chg="addSp delSp modSp mod modAnim">
        <pc:chgData name="Xiaojuan Tan" userId="daf845ba-7092-4db9-a867-3c2319cde358" providerId="ADAL" clId="{69B894C1-B446-4E70-B76D-3B6DCE11AA04}" dt="2024-06-02T01:06:59.494" v="29" actId="403"/>
        <pc:sldMkLst>
          <pc:docMk/>
          <pc:sldMk cId="521876823" sldId="297"/>
        </pc:sldMkLst>
        <pc:spChg chg="add mod">
          <ac:chgData name="Xiaojuan Tan" userId="daf845ba-7092-4db9-a867-3c2319cde358" providerId="ADAL" clId="{69B894C1-B446-4E70-B76D-3B6DCE11AA04}" dt="2024-06-02T01:06:59.494" v="29" actId="403"/>
          <ac:spMkLst>
            <pc:docMk/>
            <pc:sldMk cId="521876823" sldId="297"/>
            <ac:spMk id="3" creationId="{E51CBCDF-568D-976A-A5BA-CC65155A2714}"/>
          </ac:spMkLst>
        </pc:spChg>
        <pc:spChg chg="del">
          <ac:chgData name="Xiaojuan Tan" userId="daf845ba-7092-4db9-a867-3c2319cde358" providerId="ADAL" clId="{69B894C1-B446-4E70-B76D-3B6DCE11AA04}" dt="2024-06-02T01:06:08.797" v="2" actId="478"/>
          <ac:spMkLst>
            <pc:docMk/>
            <pc:sldMk cId="521876823" sldId="297"/>
            <ac:spMk id="14" creationId="{00000000-0000-0000-0000-000000000000}"/>
          </ac:spMkLst>
        </pc:spChg>
        <pc:spChg chg="mod">
          <ac:chgData name="Xiaojuan Tan" userId="daf845ba-7092-4db9-a867-3c2319cde358" providerId="ADAL" clId="{69B894C1-B446-4E70-B76D-3B6DCE11AA04}" dt="2024-06-02T01:06:53.995" v="27" actId="403"/>
          <ac:spMkLst>
            <pc:docMk/>
            <pc:sldMk cId="521876823" sldId="297"/>
            <ac:spMk id="15" creationId="{00000000-0000-0000-0000-000000000000}"/>
          </ac:spMkLst>
        </pc:spChg>
      </pc:sldChg>
      <pc:sldChg chg="modAnim">
        <pc:chgData name="Xiaojuan Tan" userId="daf845ba-7092-4db9-a867-3c2319cde358" providerId="ADAL" clId="{69B894C1-B446-4E70-B76D-3B6DCE11AA04}" dt="2024-06-02T01:05:04.482" v="0"/>
        <pc:sldMkLst>
          <pc:docMk/>
          <pc:sldMk cId="3484989594" sldId="3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5.9701492537313557E-2"/>
          <c:w val="0.90269636576787748"/>
          <c:h val="0.76119402985074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85">
              <a:noFill/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99.1</c:v>
                </c:pt>
                <c:pt idx="1">
                  <c:v>99.3</c:v>
                </c:pt>
                <c:pt idx="2">
                  <c:v>99</c:v>
                </c:pt>
                <c:pt idx="3">
                  <c:v>98</c:v>
                </c:pt>
                <c:pt idx="4">
                  <c:v>98.9</c:v>
                </c:pt>
                <c:pt idx="5">
                  <c:v>99.4</c:v>
                </c:pt>
                <c:pt idx="6">
                  <c:v>87</c:v>
                </c:pt>
                <c:pt idx="7">
                  <c:v>100</c:v>
                </c:pt>
                <c:pt idx="8">
                  <c:v>99.2</c:v>
                </c:pt>
                <c:pt idx="9">
                  <c:v>99.5</c:v>
                </c:pt>
                <c:pt idx="10">
                  <c:v>98.8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1-40AF-AC77-B3B94DA06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42560"/>
        <c:axId val="36244480"/>
      </c:barChart>
      <c:catAx>
        <c:axId val="3624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5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Operator ID</a:t>
                </a:r>
              </a:p>
            </c:rich>
          </c:tx>
          <c:layout>
            <c:manualLayout>
              <c:xMode val="edge"/>
              <c:yMode val="edge"/>
              <c:x val="0.45603745477761226"/>
              <c:y val="0.89925360188345549"/>
            </c:manualLayout>
          </c:layout>
          <c:overlay val="0"/>
          <c:spPr>
            <a:noFill/>
            <a:ln w="11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3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624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44480"/>
        <c:scaling>
          <c:orientation val="minMax"/>
          <c:max val="100"/>
          <c:min val="80"/>
        </c:scaling>
        <c:delete val="0"/>
        <c:axPos val="l"/>
        <c:majorGridlines>
          <c:spPr>
            <a:ln w="5893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242560"/>
        <c:crosses val="autoZero"/>
        <c:crossBetween val="between"/>
      </c:valAx>
      <c:spPr>
        <a:noFill/>
        <a:ln w="5893">
          <a:solidFill>
            <a:srgbClr val="0070C0"/>
          </a:solidFill>
          <a:prstDash val="solid"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accent6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5.8394160583941694E-2"/>
          <c:w val="0.90269636576787748"/>
          <c:h val="0.75364963503649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89">
              <a:noFill/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99.1</c:v>
                </c:pt>
                <c:pt idx="1">
                  <c:v>99.3</c:v>
                </c:pt>
                <c:pt idx="2">
                  <c:v>99</c:v>
                </c:pt>
                <c:pt idx="3">
                  <c:v>90</c:v>
                </c:pt>
                <c:pt idx="4">
                  <c:v>98.9</c:v>
                </c:pt>
                <c:pt idx="5">
                  <c:v>99.4</c:v>
                </c:pt>
                <c:pt idx="6">
                  <c:v>99.6</c:v>
                </c:pt>
                <c:pt idx="7">
                  <c:v>100</c:v>
                </c:pt>
                <c:pt idx="8">
                  <c:v>99.2</c:v>
                </c:pt>
                <c:pt idx="9">
                  <c:v>99.5</c:v>
                </c:pt>
                <c:pt idx="10">
                  <c:v>98.8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1-4124-BAF7-041DFFB3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70176"/>
        <c:axId val="36772096"/>
      </c:barChart>
      <c:catAx>
        <c:axId val="3677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5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Site ID</a:t>
                </a:r>
              </a:p>
            </c:rich>
          </c:tx>
          <c:layout>
            <c:manualLayout>
              <c:xMode val="edge"/>
              <c:yMode val="edge"/>
              <c:x val="0.4888627496501512"/>
              <c:y val="0.90145967048236619"/>
            </c:manualLayout>
          </c:layout>
          <c:overlay val="0"/>
          <c:spPr>
            <a:noFill/>
            <a:ln w="117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7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772096"/>
        <c:scaling>
          <c:orientation val="minMax"/>
          <c:max val="100"/>
          <c:min val="80"/>
        </c:scaling>
        <c:delete val="0"/>
        <c:axPos val="l"/>
        <c:majorGridlines>
          <c:spPr>
            <a:ln w="5895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70176"/>
        <c:crosses val="autoZero"/>
        <c:crossBetween val="between"/>
      </c:valAx>
      <c:spPr>
        <a:noFill/>
        <a:ln w="5895">
          <a:solidFill>
            <a:srgbClr val="0070C0"/>
          </a:solidFill>
          <a:prstDash val="solid"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5.8394160583941694E-2"/>
          <c:w val="0.90269636576787748"/>
          <c:h val="0.75364963503649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89">
              <a:noFill/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90</c:v>
                </c:pt>
                <c:pt idx="1">
                  <c:v>88</c:v>
                </c:pt>
                <c:pt idx="2">
                  <c:v>87</c:v>
                </c:pt>
                <c:pt idx="3">
                  <c:v>91</c:v>
                </c:pt>
                <c:pt idx="4">
                  <c:v>92</c:v>
                </c:pt>
                <c:pt idx="5">
                  <c:v>88</c:v>
                </c:pt>
                <c:pt idx="6">
                  <c:v>87</c:v>
                </c:pt>
                <c:pt idx="7">
                  <c:v>91.5</c:v>
                </c:pt>
                <c:pt idx="8">
                  <c:v>87</c:v>
                </c:pt>
                <c:pt idx="9">
                  <c:v>88</c:v>
                </c:pt>
                <c:pt idx="10">
                  <c:v>85</c:v>
                </c:pt>
                <c:pt idx="1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4-452D-8C01-3A5425662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4480"/>
        <c:axId val="36806656"/>
      </c:barChart>
      <c:catAx>
        <c:axId val="3680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5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Site ID</a:t>
                </a:r>
              </a:p>
            </c:rich>
          </c:tx>
          <c:layout>
            <c:manualLayout>
              <c:xMode val="edge"/>
              <c:yMode val="edge"/>
              <c:x val="0.4888627496501512"/>
              <c:y val="0.90145967048236619"/>
            </c:manualLayout>
          </c:layout>
          <c:overlay val="0"/>
          <c:spPr>
            <a:noFill/>
            <a:ln w="117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0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06656"/>
        <c:scaling>
          <c:orientation val="minMax"/>
          <c:max val="100"/>
          <c:min val="80"/>
        </c:scaling>
        <c:delete val="0"/>
        <c:axPos val="l"/>
        <c:majorGridlines>
          <c:spPr>
            <a:ln w="5895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04480"/>
        <c:crosses val="autoZero"/>
        <c:crossBetween val="between"/>
      </c:valAx>
      <c:spPr>
        <a:noFill/>
        <a:ln w="5895">
          <a:solidFill>
            <a:srgbClr val="0070C0"/>
          </a:solidFill>
          <a:prstDash val="solid"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6.2622309197651702E-2"/>
          <c:w val="0.90269636576787748"/>
          <c:h val="0.7866927592954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90">
              <a:noFill/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99.1</c:v>
                </c:pt>
                <c:pt idx="1">
                  <c:v>99.3</c:v>
                </c:pt>
                <c:pt idx="2">
                  <c:v>99</c:v>
                </c:pt>
                <c:pt idx="3">
                  <c:v>90</c:v>
                </c:pt>
                <c:pt idx="4">
                  <c:v>98.9</c:v>
                </c:pt>
                <c:pt idx="5">
                  <c:v>99.4</c:v>
                </c:pt>
                <c:pt idx="6">
                  <c:v>99.6</c:v>
                </c:pt>
                <c:pt idx="7">
                  <c:v>100</c:v>
                </c:pt>
                <c:pt idx="8">
                  <c:v>99.2</c:v>
                </c:pt>
                <c:pt idx="9">
                  <c:v>99.5</c:v>
                </c:pt>
                <c:pt idx="10">
                  <c:v>98.8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2-4FA6-9F34-FEB674C73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89152"/>
        <c:axId val="36295040"/>
      </c:barChart>
      <c:catAx>
        <c:axId val="362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629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95040"/>
        <c:scaling>
          <c:orientation val="minMax"/>
          <c:max val="100"/>
          <c:min val="80"/>
        </c:scaling>
        <c:delete val="0"/>
        <c:axPos val="l"/>
        <c:majorGridlines>
          <c:spPr>
            <a:ln w="5895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289152"/>
        <c:crosses val="autoZero"/>
        <c:crossBetween val="between"/>
      </c:valAx>
      <c:spPr>
        <a:solidFill>
          <a:schemeClr val="tx2"/>
        </a:solidFill>
        <a:ln w="5895">
          <a:solidFill>
            <a:schemeClr val="accent6"/>
          </a:solidFill>
          <a:prstDash val="solid"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accent6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5723270440252"/>
          <c:y val="2.7777777777777776E-2"/>
          <c:w val="0.8226729559748428"/>
          <c:h val="0.7668210848643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2010'!$C$26</c:f>
              <c:strCache>
                <c:ptCount val="1"/>
                <c:pt idx="0">
                  <c:v>% of Sites that had kit Stock outs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'Summary 2010'!$B$27:$B$30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2010'!$C$27:$C$30</c:f>
              <c:numCache>
                <c:formatCode>0.00</c:formatCode>
                <c:ptCount val="4"/>
                <c:pt idx="0">
                  <c:v>1.754385964912289</c:v>
                </c:pt>
                <c:pt idx="1">
                  <c:v>3.7974683544303796</c:v>
                </c:pt>
                <c:pt idx="2">
                  <c:v>1.3888888888888931</c:v>
                </c:pt>
                <c:pt idx="3">
                  <c:v>3.7974683544303796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5-4318-B907-2AD7B51A4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25824"/>
        <c:axId val="36927360"/>
      </c:barChart>
      <c:catAx>
        <c:axId val="3692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27360"/>
        <c:crosses val="autoZero"/>
        <c:auto val="1"/>
        <c:lblAlgn val="ctr"/>
        <c:lblOffset val="100"/>
        <c:noMultiLvlLbl val="0"/>
      </c:catAx>
      <c:valAx>
        <c:axId val="36927360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rgbClr val="1C1C1C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Testing Sites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crossAx val="36925824"/>
        <c:crosses val="autoZero"/>
        <c:crossBetween val="between"/>
        <c:majorUnit val="2"/>
      </c:valAx>
      <c:spPr>
        <a:solidFill>
          <a:schemeClr val="bg1">
            <a:lumMod val="85000"/>
          </a:schemeClr>
        </a:solidFill>
        <a:ln>
          <a:solidFill>
            <a:srgbClr val="1C1C1C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1C1C1C"/>
      </a:solidFill>
    </a:ln>
  </c:spPr>
  <c:txPr>
    <a:bodyPr/>
    <a:lstStyle/>
    <a:p>
      <a:pPr>
        <a:defRPr>
          <a:solidFill>
            <a:srgbClr val="1C1C1C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2138364779875"/>
          <c:y val="8.0708218214955899E-2"/>
          <c:w val="0.80669811320754714"/>
          <c:h val="0.72929767216551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Sheet5!$A$43</c:f>
              <c:strCache>
                <c:ptCount val="1"/>
                <c:pt idx="0">
                  <c:v>Percentage of Sites &gt;98%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Sheet5!$B$42:$E$42</c:f>
              <c:strCache>
                <c:ptCount val="4"/>
                <c:pt idx="0">
                  <c:v>August </c:v>
                </c:pt>
                <c:pt idx="1">
                  <c:v>September</c:v>
                </c:pt>
                <c:pt idx="2">
                  <c:v>October </c:v>
                </c:pt>
                <c:pt idx="3">
                  <c:v>November </c:v>
                </c:pt>
              </c:strCache>
            </c:strRef>
          </c:cat>
          <c:val>
            <c:numRef>
              <c:f>Sheet5!$B$43:$E$43</c:f>
              <c:numCache>
                <c:formatCode>0</c:formatCode>
                <c:ptCount val="4"/>
                <c:pt idx="0">
                  <c:v>49.122807017543856</c:v>
                </c:pt>
                <c:pt idx="1">
                  <c:v>53.164556962025358</c:v>
                </c:pt>
                <c:pt idx="2">
                  <c:v>62.5</c:v>
                </c:pt>
                <c:pt idx="3">
                  <c:v>54.430379746835463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E-402A-B722-693FB9AF8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55648"/>
        <c:axId val="36957184"/>
      </c:barChart>
      <c:catAx>
        <c:axId val="369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57184"/>
        <c:crosses val="autoZero"/>
        <c:auto val="1"/>
        <c:lblAlgn val="ctr"/>
        <c:lblOffset val="100"/>
        <c:noMultiLvlLbl val="0"/>
      </c:catAx>
      <c:valAx>
        <c:axId val="3695718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1C1C1C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Testing Sites (%)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55648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  <a:ln>
          <a:solidFill>
            <a:srgbClr val="1C1C1C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1C1C1C"/>
      </a:solidFill>
    </a:ln>
  </c:spPr>
  <c:txPr>
    <a:bodyPr/>
    <a:lstStyle/>
    <a:p>
      <a:pPr>
        <a:defRPr>
          <a:solidFill>
            <a:srgbClr val="1C1C1C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5157232704403"/>
          <c:y val="6.9565217391304349E-2"/>
          <c:w val="0.76459119496855343"/>
          <c:h val="0.7346954239415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2010'!$C$12</c:f>
              <c:strCache>
                <c:ptCount val="1"/>
                <c:pt idx="0">
                  <c:v> Determine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'Summary 2010'!$B$13:$B$16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2010'!$C$13:$C$16</c:f>
              <c:numCache>
                <c:formatCode>0.00</c:formatCode>
                <c:ptCount val="4"/>
                <c:pt idx="0">
                  <c:v>0.45</c:v>
                </c:pt>
                <c:pt idx="1">
                  <c:v>0.1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F-4A41-9C73-AB2F8FEF9387}"/>
            </c:ext>
          </c:extLst>
        </c:ser>
        <c:ser>
          <c:idx val="1"/>
          <c:order val="1"/>
          <c:tx>
            <c:strRef>
              <c:f>'Summary 2010'!$D$12</c:f>
              <c:strCache>
                <c:ptCount val="1"/>
                <c:pt idx="0">
                  <c:v> Stat-pak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'Summary 2010'!$B$13:$B$16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2010'!$D$13:$D$16</c:f>
              <c:numCache>
                <c:formatCode>0.00</c:formatCode>
                <c:ptCount val="4"/>
                <c:pt idx="0">
                  <c:v>0.46547711404189296</c:v>
                </c:pt>
                <c:pt idx="1">
                  <c:v>0</c:v>
                </c:pt>
                <c:pt idx="2">
                  <c:v>0</c:v>
                </c:pt>
                <c:pt idx="3">
                  <c:v>0.40100250626566575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F-4A41-9C73-AB2F8FEF9387}"/>
            </c:ext>
          </c:extLst>
        </c:ser>
        <c:ser>
          <c:idx val="2"/>
          <c:order val="2"/>
          <c:tx>
            <c:strRef>
              <c:f>'Summary 2010'!$E$12</c:f>
              <c:strCache>
                <c:ptCount val="1"/>
                <c:pt idx="0">
                  <c:v>UniGold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'Summary 2010'!$B$13:$B$16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2010'!$E$13:$E$16</c:f>
              <c:numCache>
                <c:formatCode>0.00</c:formatCode>
                <c:ptCount val="4"/>
                <c:pt idx="0">
                  <c:v>0</c:v>
                </c:pt>
                <c:pt idx="1">
                  <c:v>0.46082949308755955</c:v>
                </c:pt>
                <c:pt idx="2">
                  <c:v>0</c:v>
                </c:pt>
                <c:pt idx="3">
                  <c:v>1.4409221902017291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F-4A41-9C73-AB2F8FEF9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99840"/>
        <c:axId val="36905728"/>
      </c:barChart>
      <c:catAx>
        <c:axId val="3689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05728"/>
        <c:crosses val="autoZero"/>
        <c:auto val="1"/>
        <c:lblAlgn val="ctr"/>
        <c:lblOffset val="100"/>
        <c:noMultiLvlLbl val="0"/>
      </c:catAx>
      <c:valAx>
        <c:axId val="36905728"/>
        <c:scaling>
          <c:orientation val="minMax"/>
          <c:max val="2"/>
        </c:scaling>
        <c:delete val="0"/>
        <c:axPos val="l"/>
        <c:majorGridlines>
          <c:spPr>
            <a:ln>
              <a:solidFill>
                <a:srgbClr val="1C1C1C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Invalid Test results (%)</a:t>
                </a:r>
              </a:p>
            </c:rich>
          </c:tx>
          <c:layout>
            <c:manualLayout>
              <c:xMode val="edge"/>
              <c:yMode val="edge"/>
              <c:x val="6.2889367602634583E-2"/>
              <c:y val="0.1485433765657627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899840"/>
        <c:crosses val="autoZero"/>
        <c:crossBetween val="between"/>
        <c:majorUnit val="0.5"/>
      </c:valAx>
      <c:spPr>
        <a:solidFill>
          <a:schemeClr val="bg1">
            <a:lumMod val="85000"/>
          </a:schemeClr>
        </a:solidFill>
        <a:ln>
          <a:solidFill>
            <a:srgbClr val="1C1C1C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1C1C1C"/>
      </a:solidFill>
    </a:ln>
  </c:spPr>
  <c:txPr>
    <a:bodyPr/>
    <a:lstStyle/>
    <a:p>
      <a:pPr>
        <a:defRPr>
          <a:solidFill>
            <a:srgbClr val="1C1C1C"/>
          </a:solidFill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</cdr:x>
      <cdr:y>0.23473</cdr:y>
    </cdr:from>
    <cdr:to>
      <cdr:x>0.5898</cdr:x>
      <cdr:y>0.50745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0837234-8A15-4E99-B682-6AA4A0DAE02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92977" y="514237"/>
          <a:ext cx="188992" cy="59746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0.33155</cdr:x>
      <cdr:y>0.11128</cdr:y>
    </cdr:from>
    <cdr:to>
      <cdr:x>0.37835</cdr:x>
      <cdr:y>0.3838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E374F35-5130-4B8B-B06B-90C15982BD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39016" y="243964"/>
          <a:ext cx="188992" cy="59746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0.35838</cdr:x>
      <cdr:y>0.19535</cdr:y>
    </cdr:from>
    <cdr:to>
      <cdr:x>0.35838</cdr:x>
      <cdr:y>0.42361</cdr:y>
    </cdr:to>
    <cdr:sp macro="" textlink="">
      <cdr:nvSpPr>
        <cdr:cNvPr id="2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447345" y="427954"/>
          <a:ext cx="0" cy="5000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endParaRPr lang="en-US">
            <a:solidFill>
              <a:srgbClr val="FFC000"/>
            </a:solidFill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8673A-04D8-4017-AEA9-AD78F6C54E2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07426-DA1A-4BDD-881A-58F7329D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6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BEFCB-7B8B-42EB-837C-1428990C6B6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4EBB1C-6689-4566-BC6A-033D81CB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Highlighted the element most of our interest.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B681-EBD2-478C-9EB8-8C9A824ED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B681-EBD2-478C-9EB8-8C9A824ED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B681-EBD2-478C-9EB8-8C9A824ED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CC0C50-3E2C-490E-A77B-B546348B55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6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7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556" y="877986"/>
            <a:ext cx="11676888" cy="5385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7556" y="886885"/>
            <a:ext cx="11676888" cy="662832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556" y="1549716"/>
            <a:ext cx="11676888" cy="47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0658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299" y="6486095"/>
            <a:ext cx="1315915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3345" y="1709739"/>
            <a:ext cx="11745311" cy="2483890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345" y="4587766"/>
            <a:ext cx="11745310" cy="1187044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36483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19444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429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6032" y="798089"/>
            <a:ext cx="5727700" cy="73199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56032" y="1530084"/>
            <a:ext cx="5741543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86042" y="1530084"/>
            <a:ext cx="5709920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8074" y="786384"/>
            <a:ext cx="5705856" cy="731995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0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400428" cy="55138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quick brown fox jumps over the lazy dog.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51832" y="886968"/>
            <a:ext cx="7150608" cy="5513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2510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5992"/>
            <a:ext cx="12192000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937" y="886968"/>
            <a:ext cx="7031503" cy="5501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398264" cy="550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photo caption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82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Global HIV &amp; TB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51" r:id="rId4"/>
    <p:sldLayoutId id="2147483661" r:id="rId5"/>
    <p:sldLayoutId id="2147483663" r:id="rId6"/>
    <p:sldLayoutId id="2147483656" r:id="rId7"/>
    <p:sldLayoutId id="2147483657" r:id="rId8"/>
    <p:sldLayoutId id="2147483654" r:id="rId9"/>
    <p:sldLayoutId id="2147483655" r:id="rId10"/>
    <p:sldLayoutId id="214748365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87072" y="5409008"/>
            <a:ext cx="9360022" cy="72356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June 4, 2024</a:t>
            </a:r>
          </a:p>
          <a:p>
            <a:pPr algn="ctr"/>
            <a:r>
              <a:rPr lang="en-US" sz="1800" dirty="0"/>
              <a:t>RTCQI Best Practice Workshop – Africa Region, Cape Town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Using standard Logbook for testing quality assurance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0980" y="3972898"/>
            <a:ext cx="11750040" cy="12263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Serology Team</a:t>
            </a:r>
          </a:p>
          <a:p>
            <a:pPr algn="ctr"/>
            <a:r>
              <a:rPr lang="en-US" dirty="0"/>
              <a:t>International Laboratory Branch, DGHT</a:t>
            </a:r>
          </a:p>
          <a:p>
            <a:pPr algn="ctr"/>
            <a:r>
              <a:rPr lang="en-US" dirty="0"/>
              <a:t>CDC Atlanta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30E36-B4A2-642D-D493-557086F7B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5677498"/>
            <a:ext cx="2080092" cy="9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/>
              <a:t>Additional Data Analysis -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5108-8ED0-4AEF-B194-32EDCBA329D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294967295"/>
          </p:nvPr>
        </p:nvGraphicFramePr>
        <p:xfrm>
          <a:off x="3810000" y="4183479"/>
          <a:ext cx="4606091" cy="244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2"/>
          <p:cNvGraphicFramePr>
            <a:graphicFrameLocks noGrp="1"/>
          </p:cNvGraphicFramePr>
          <p:nvPr>
            <p:ph sz="quarter" idx="4294967295"/>
          </p:nvPr>
        </p:nvGraphicFramePr>
        <p:xfrm>
          <a:off x="821403" y="1212084"/>
          <a:ext cx="4723623" cy="254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 noGrp="1"/>
          </p:cNvGraphicFramePr>
          <p:nvPr>
            <p:ph sz="quarter" idx="4294967295"/>
          </p:nvPr>
        </p:nvGraphicFramePr>
        <p:xfrm>
          <a:off x="6390338" y="1233350"/>
          <a:ext cx="4723623" cy="25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39792" y="902025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" charset="0"/>
              </a:rPr>
              <a:t>Distribution of Invalid test results by Test Kit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1055" y="390648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" charset="0"/>
              </a:rPr>
              <a:t>Percentage of testing sites with kit stock outs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62" y="902811"/>
            <a:ext cx="453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Percentage of testing sites with the agreement rate &lt; 98%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71311" y="2145020"/>
            <a:ext cx="1447800" cy="586133"/>
            <a:chOff x="7162800" y="5943600"/>
            <a:chExt cx="1752600" cy="514165"/>
          </a:xfrm>
        </p:grpSpPr>
        <p:grpSp>
          <p:nvGrpSpPr>
            <p:cNvPr id="14" name="Group 13"/>
            <p:cNvGrpSpPr/>
            <p:nvPr/>
          </p:nvGrpSpPr>
          <p:grpSpPr>
            <a:xfrm>
              <a:off x="7162800" y="5943600"/>
              <a:ext cx="1752600" cy="514165"/>
              <a:chOff x="7848600" y="5416824"/>
              <a:chExt cx="762000" cy="514165"/>
            </a:xfrm>
          </p:grpSpPr>
          <p:grpSp>
            <p:nvGrpSpPr>
              <p:cNvPr id="16" name="Group 19"/>
              <p:cNvGrpSpPr/>
              <p:nvPr/>
            </p:nvGrpSpPr>
            <p:grpSpPr>
              <a:xfrm>
                <a:off x="7848600" y="5501834"/>
                <a:ext cx="76200" cy="374376"/>
                <a:chOff x="7162800" y="5493024"/>
                <a:chExt cx="76200" cy="37437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162800" y="5493024"/>
                  <a:ext cx="76200" cy="76200"/>
                </a:xfrm>
                <a:prstGeom prst="rect">
                  <a:avLst/>
                </a:prstGeom>
                <a:solidFill>
                  <a:srgbClr val="0070C0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b="1" kern="0">
                    <a:latin typeface="Calibri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162800" y="5638800"/>
                  <a:ext cx="76200" cy="76200"/>
                </a:xfrm>
                <a:prstGeom prst="rect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b="1" kern="0">
                    <a:latin typeface="Calibri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162800" y="5791200"/>
                  <a:ext cx="76200" cy="76200"/>
                </a:xfrm>
                <a:prstGeom prst="rect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b="1" kern="0">
                    <a:latin typeface="Calibri"/>
                  </a:endParaRPr>
                </a:p>
              </p:txBody>
            </p:sp>
          </p:grpSp>
          <p:grpSp>
            <p:nvGrpSpPr>
              <p:cNvPr id="17" name="Group 18"/>
              <p:cNvGrpSpPr/>
              <p:nvPr/>
            </p:nvGrpSpPr>
            <p:grpSpPr>
              <a:xfrm>
                <a:off x="8052695" y="5416824"/>
                <a:ext cx="557905" cy="514165"/>
                <a:chOff x="7366895" y="5416824"/>
                <a:chExt cx="557905" cy="51416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366895" y="5416824"/>
                  <a:ext cx="533400" cy="21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kern="0" dirty="0">
                      <a:latin typeface="Calibri"/>
                    </a:rPr>
                    <a:t> Determine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391400" y="5562600"/>
                  <a:ext cx="533400" cy="21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endParaRPr lang="en-US" sz="1000" b="1" kern="0" dirty="0">
                    <a:latin typeface="Calibri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91399" y="5715000"/>
                  <a:ext cx="533400" cy="21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kern="0" dirty="0">
                      <a:latin typeface="Calibri"/>
                    </a:rPr>
                    <a:t>Uni-Gold</a:t>
                  </a: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7688580" y="6096000"/>
              <a:ext cx="1226820" cy="21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kern="0" dirty="0">
                  <a:latin typeface="Calibri"/>
                </a:rPr>
                <a:t>Stat - Pak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92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9719-6EDA-A4E6-5FD3-7CFE9343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52151-C381-CC2A-D987-8847320A3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use of standard logbook for testing quality assurance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7818-654A-147F-B6FF-3449E5C8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3F81A-9926-1961-6A7A-47133D54F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DFBA5-0299-55DF-7A76-F0C4D593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site level</a:t>
            </a:r>
          </a:p>
          <a:p>
            <a:pPr lvl="1"/>
            <a:r>
              <a:rPr lang="en-US" dirty="0"/>
              <a:t>If national algorithm was followed</a:t>
            </a:r>
          </a:p>
          <a:p>
            <a:pPr lvl="1"/>
            <a:r>
              <a:rPr lang="en-US" dirty="0"/>
              <a:t>If kit were used within expiration date</a:t>
            </a:r>
          </a:p>
          <a:p>
            <a:pPr lvl="1"/>
            <a:r>
              <a:rPr lang="en-US" dirty="0"/>
              <a:t>If the tester is competent with final result interpretation</a:t>
            </a:r>
          </a:p>
          <a:p>
            <a:pPr lvl="1"/>
            <a:r>
              <a:rPr lang="en-US" dirty="0"/>
              <a:t>Any other gaps on records management</a:t>
            </a:r>
          </a:p>
          <a:p>
            <a:r>
              <a:rPr lang="en-US" dirty="0"/>
              <a:t>Above site level</a:t>
            </a:r>
          </a:p>
          <a:p>
            <a:pPr lvl="1"/>
            <a:r>
              <a:rPr lang="en-US" dirty="0"/>
              <a:t>Monitor the performance of national algorithm </a:t>
            </a:r>
          </a:p>
          <a:p>
            <a:pPr lvl="1"/>
            <a:r>
              <a:rPr lang="en-US" dirty="0"/>
              <a:t>Monitor the testing volume for optimal supply chain management</a:t>
            </a:r>
          </a:p>
          <a:p>
            <a:pPr lvl="1"/>
            <a:r>
              <a:rPr lang="en-US" dirty="0"/>
              <a:t>Identify potential kit quality issue e.g., </a:t>
            </a:r>
          </a:p>
          <a:p>
            <a:pPr lvl="2"/>
            <a:r>
              <a:rPr lang="en-US" dirty="0"/>
              <a:t>prevalent high invalid rate</a:t>
            </a:r>
          </a:p>
          <a:p>
            <a:pPr lvl="2"/>
            <a:r>
              <a:rPr lang="en-US" dirty="0"/>
              <a:t>Changed T1 &amp; T2 agreement</a:t>
            </a:r>
          </a:p>
          <a:p>
            <a:r>
              <a:rPr lang="en-US" dirty="0"/>
              <a:t>Use the data for impact – develop corrective action to address identified gaps</a:t>
            </a:r>
          </a:p>
        </p:txBody>
      </p:sp>
    </p:spTree>
    <p:extLst>
      <p:ext uri="{BB962C8B-B14F-4D97-AF65-F5344CB8AC3E}">
        <p14:creationId xmlns:p14="http://schemas.microsoft.com/office/powerpoint/2010/main" val="92689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27DE6-8CBF-318F-436E-5AEACF18A4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900" y="6477000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7CC19-A4BA-FE27-EACB-C4D8A926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6" y="4348255"/>
            <a:ext cx="2921767" cy="127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9DB5F-A48D-35B3-0EBD-2E243A6A269A}"/>
              </a:ext>
            </a:extLst>
          </p:cNvPr>
          <p:cNvSpPr txBox="1"/>
          <p:nvPr/>
        </p:nvSpPr>
        <p:spPr>
          <a:xfrm>
            <a:off x="4637675" y="2160078"/>
            <a:ext cx="395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7257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standard logbook?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776" y="1598103"/>
            <a:ext cx="10752447" cy="4181912"/>
          </a:xfrm>
        </p:spPr>
        <p:txBody>
          <a:bodyPr>
            <a:normAutofit/>
          </a:bodyPr>
          <a:lstStyle/>
          <a:p>
            <a:r>
              <a:rPr lang="en-US" dirty="0"/>
              <a:t>A standard HTS logbook/HTS register is a standardized tool for optimal documentation of HTS testing result. </a:t>
            </a:r>
          </a:p>
          <a:p>
            <a:r>
              <a:rPr lang="en-US" dirty="0"/>
              <a:t>It includes the quality elements through testing process</a:t>
            </a:r>
          </a:p>
          <a:p>
            <a:pPr lvl="1"/>
            <a:r>
              <a:rPr lang="en-US" sz="2200" u="sng" dirty="0"/>
              <a:t>Before testing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kit name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kit lot</a:t>
            </a:r>
            <a:r>
              <a:rPr lang="en-US" sz="2200" dirty="0"/>
              <a:t>,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kit expiration date</a:t>
            </a:r>
            <a:r>
              <a:rPr lang="en-US" sz="2200" dirty="0"/>
              <a:t>, patient ID, demographic information of interests,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test date</a:t>
            </a:r>
          </a:p>
          <a:p>
            <a:pPr lvl="1"/>
            <a:r>
              <a:rPr lang="en-US" sz="2200" u="sng" dirty="0"/>
              <a:t>During testing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result of individual test</a:t>
            </a:r>
          </a:p>
          <a:p>
            <a:pPr lvl="1"/>
            <a:r>
              <a:rPr lang="en-US" sz="2200" u="sng" dirty="0"/>
              <a:t>After testing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final interpretation per algorithm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tester name</a:t>
            </a:r>
            <a:r>
              <a:rPr lang="en-US" sz="2200" dirty="0"/>
              <a:t>, other country-specific QA elements</a:t>
            </a:r>
          </a:p>
          <a:p>
            <a:r>
              <a:rPr lang="en-US" dirty="0"/>
              <a:t>It facilitates the use of logbook data for testing quality monitoring/improvement.</a:t>
            </a:r>
          </a:p>
        </p:txBody>
      </p:sp>
    </p:spTree>
    <p:extLst>
      <p:ext uri="{BB962C8B-B14F-4D97-AF65-F5344CB8AC3E}">
        <p14:creationId xmlns:p14="http://schemas.microsoft.com/office/powerpoint/2010/main" val="180501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standard logbook look like?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A7E03-162A-7044-A859-9544BAF4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30" y="1161250"/>
            <a:ext cx="10086681" cy="53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4"/>
          <p:cNvPicPr>
            <a:picLocks noChangeAspect="1" noChangeArrowheads="1"/>
          </p:cNvPicPr>
          <p:nvPr/>
        </p:nvPicPr>
        <p:blipFill rotWithShape="1">
          <a:blip r:embed="rId2" cstate="print"/>
          <a:srcRect b="6359"/>
          <a:stretch/>
        </p:blipFill>
        <p:spPr bwMode="auto">
          <a:xfrm>
            <a:off x="1436323" y="864517"/>
            <a:ext cx="9751106" cy="59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Use logbook to identify testing quality issue at site level – 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9AF87-F0F2-4821-9497-0DF5526E2B5D}" type="slidenum">
              <a:rPr lang="en-US" smtClean="0"/>
              <a:pPr/>
              <a:t>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8587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798" b="5063"/>
          <a:stretch/>
        </p:blipFill>
        <p:spPr bwMode="auto">
          <a:xfrm>
            <a:off x="945634" y="762000"/>
            <a:ext cx="1047304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5DAA"/>
          </a:solidFill>
        </p:spPr>
        <p:txBody>
          <a:bodyPr vert="horz" lIns="274320" tIns="45720" rIns="274320" bIns="45720" rtlCol="0" anchor="ctr">
            <a:normAutofit fontScale="92500"/>
          </a:bodyPr>
          <a:lstStyle>
            <a:lvl1pPr defTabSz="514350">
              <a:lnSpc>
                <a:spcPct val="90000"/>
              </a:lnSpc>
              <a:spcBef>
                <a:spcPct val="0"/>
              </a:spcBef>
              <a:buNone/>
              <a:defRPr sz="3600" b="1" u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Use logbook to identify testing quality issue at site level – 2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9AF87-F0F2-4821-9497-0DF5526E2B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9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5DA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Documenting Invalids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D95-BDA7-4C47-A0EF-03F833418C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E9C72-7885-4C2C-B818-961AD08C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31626"/>
            <a:ext cx="10988040" cy="5445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104D8-CE31-4E52-844F-83022E3DEF03}"/>
              </a:ext>
            </a:extLst>
          </p:cNvPr>
          <p:cNvSpPr/>
          <p:nvPr/>
        </p:nvSpPr>
        <p:spPr>
          <a:xfrm>
            <a:off x="990600" y="5105400"/>
            <a:ext cx="10134600" cy="228600"/>
          </a:xfrm>
          <a:prstGeom prst="rect">
            <a:avLst/>
          </a:prstGeom>
          <a:solidFill>
            <a:srgbClr val="FF6D82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76367-C4CF-437E-AD7A-2D17EEE2FE09}"/>
              </a:ext>
            </a:extLst>
          </p:cNvPr>
          <p:cNvSpPr/>
          <p:nvPr/>
        </p:nvSpPr>
        <p:spPr>
          <a:xfrm>
            <a:off x="990600" y="5334000"/>
            <a:ext cx="10134600" cy="228600"/>
          </a:xfrm>
          <a:prstGeom prst="rect">
            <a:avLst/>
          </a:prstGeom>
          <a:solidFill>
            <a:srgbClr val="92D050">
              <a:alpha val="4902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5DA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Aggregate Data Collection – HTS Register Summary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D95-BDA7-4C47-A0EF-03F833418CD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0331B-411D-40A0-B7BC-90192EFD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90" y="1096840"/>
            <a:ext cx="922782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5DAA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4000" b="1" dirty="0"/>
              <a:t>Data Analysis – above site level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1701" y="1208970"/>
            <a:ext cx="9953244" cy="4956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The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agreement rate between two tests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is used to:</a:t>
            </a:r>
          </a:p>
          <a:p>
            <a:pPr lvl="1"/>
            <a:r>
              <a:rPr lang="en-US" dirty="0"/>
              <a:t>Monitor testing quality over time</a:t>
            </a:r>
          </a:p>
          <a:p>
            <a:pPr lvl="1"/>
            <a:r>
              <a:rPr lang="en-US" dirty="0"/>
              <a:t>Compare testing quality across operators</a:t>
            </a:r>
          </a:p>
          <a:p>
            <a:pPr lvl="1"/>
            <a:r>
              <a:rPr lang="en-US" dirty="0"/>
              <a:t>Compare testing quality across sites</a:t>
            </a:r>
          </a:p>
          <a:p>
            <a:pPr lvl="1"/>
            <a:r>
              <a:rPr lang="en-US" dirty="0"/>
              <a:t>Monitor performance of testing algorithm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Invalid rate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is used to:</a:t>
            </a:r>
          </a:p>
          <a:p>
            <a:pPr lvl="1"/>
            <a:r>
              <a:rPr lang="en-US" dirty="0"/>
              <a:t>Monitor invalid results overtime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Propose criteria:</a:t>
            </a:r>
          </a:p>
          <a:p>
            <a:pPr lvl="1"/>
            <a:r>
              <a:rPr lang="en-US" dirty="0"/>
              <a:t>T1 vs. T2 Overall agreement rate  ≥98%</a:t>
            </a:r>
          </a:p>
          <a:p>
            <a:pPr lvl="1"/>
            <a:r>
              <a:rPr lang="en-US" dirty="0"/>
              <a:t>Rate of invalids  &lt; 1%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077200" y="6243638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FA1BD95-BDA7-4C47-A0EF-03F833418CD4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649EE-313E-FC3D-BAA8-9E48A4DB458C}"/>
              </a:ext>
            </a:extLst>
          </p:cNvPr>
          <p:cNvSpPr/>
          <p:nvPr/>
        </p:nvSpPr>
        <p:spPr>
          <a:xfrm>
            <a:off x="5759783" y="5156463"/>
            <a:ext cx="980386" cy="414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005DAA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4000" b="1" dirty="0"/>
              <a:t>Ongoing Assessment of the Quality of HIV Rapid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5108-8ED0-4AEF-B194-32EDCBA329D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246246" y="1465792"/>
          <a:ext cx="40386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01394" y="4011612"/>
          <a:ext cx="4038600" cy="21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30166" y="4013563"/>
          <a:ext cx="4038600" cy="21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01394" y="1327293"/>
          <a:ext cx="40386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468" name="TextBox 12"/>
          <p:cNvSpPr txBox="1">
            <a:spLocks noChangeArrowheads="1"/>
          </p:cNvSpPr>
          <p:nvPr/>
        </p:nvSpPr>
        <p:spPr bwMode="auto">
          <a:xfrm rot="-5400000">
            <a:off x="-758" y="3259930"/>
            <a:ext cx="335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Myriad Web Pro" charset="0"/>
              </a:rPr>
              <a:t>% agreement between test 1 and 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278754" y="1064021"/>
            <a:ext cx="297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Same site over time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046866" y="3812731"/>
            <a:ext cx="3747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Different Sites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898328" y="1143405"/>
            <a:ext cx="2992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Different operators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A3E36DD-B31D-4BE0-B653-AE6E80397A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336843" y="3218487"/>
            <a:ext cx="335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Myriad Web Pro" charset="0"/>
              </a:rPr>
              <a:t>% agreement between test 1 and 2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51CBCDF-568D-976A-A5BA-CC65155A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191" y="3812731"/>
            <a:ext cx="3747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Testing algorithm</a:t>
            </a:r>
          </a:p>
        </p:txBody>
      </p:sp>
    </p:spTree>
    <p:extLst>
      <p:ext uri="{BB962C8B-B14F-4D97-AF65-F5344CB8AC3E}">
        <p14:creationId xmlns:p14="http://schemas.microsoft.com/office/powerpoint/2010/main" val="5218768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GHT">
      <a:dk1>
        <a:sysClr val="windowText" lastClr="000000"/>
      </a:dk1>
      <a:lt1>
        <a:sysClr val="window" lastClr="FFFFFF"/>
      </a:lt1>
      <a:dk2>
        <a:srgbClr val="4B94DD"/>
      </a:dk2>
      <a:lt2>
        <a:srgbClr val="D5E6F7"/>
      </a:lt2>
      <a:accent1>
        <a:srgbClr val="005EAA"/>
      </a:accent1>
      <a:accent2>
        <a:srgbClr val="4B94DD"/>
      </a:accent2>
      <a:accent3>
        <a:srgbClr val="B81020"/>
      </a:accent3>
      <a:accent4>
        <a:srgbClr val="FF6D82"/>
      </a:accent4>
      <a:accent5>
        <a:srgbClr val="7F7F7F"/>
      </a:accent5>
      <a:accent6>
        <a:srgbClr val="3E3E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HT Template" id="{30B8A0E2-5353-4A39-84B5-738ECC659A2F}" vid="{FAA34A13-3E46-4907-AE0A-B689FCB5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DGHT Template</Template>
  <TotalTime>4136</TotalTime>
  <Words>487</Words>
  <Application>Microsoft Office PowerPoint</Application>
  <PresentationFormat>Widescreen</PresentationFormat>
  <Paragraphs>89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Myriad Web Pro</vt:lpstr>
      <vt:lpstr>Wingdings</vt:lpstr>
      <vt:lpstr>Office Theme</vt:lpstr>
      <vt:lpstr>Using standard Logbook for testing quality assurance</vt:lpstr>
      <vt:lpstr>What is a standard logbook?</vt:lpstr>
      <vt:lpstr>How a standard logbook look like?</vt:lpstr>
      <vt:lpstr>Use logbook to identify testing quality issue at site level – 1 </vt:lpstr>
      <vt:lpstr>PowerPoint Presentation</vt:lpstr>
      <vt:lpstr>Documenting Invalids</vt:lpstr>
      <vt:lpstr>Aggregate Data Collection – HTS Register Summary Form</vt:lpstr>
      <vt:lpstr>Data Analysis – above site level </vt:lpstr>
      <vt:lpstr>Ongoing Assessment of the Quality of HIV Rapid Testing</vt:lpstr>
      <vt:lpstr>Additional Data Analysis - Examples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Tan, Xiaojuan (CDC/GHC/DGHT) (CTR)</dc:creator>
  <cp:keywords>DGHT template</cp:keywords>
  <cp:lastModifiedBy>Tan, Xiaojuan (CDC/GHC/DGHT) (CTR)</cp:lastModifiedBy>
  <cp:revision>3</cp:revision>
  <dcterms:created xsi:type="dcterms:W3CDTF">2024-05-28T20:39:31Z</dcterms:created>
  <dcterms:modified xsi:type="dcterms:W3CDTF">2024-06-04T04:45:47Z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2023-05-26T16:45:11Z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43292082-a360-4a7f-a989-330bade3e46f</vt:lpwstr>
  </property>
  <property fmtid="{D5CDD505-2E9C-101B-9397-08002B2CF9AE}" pid="8" name="MSIP_Label_7b94a7b8-f06c-4dfe-bdcc-9b548fd58c31_ContentBits">
    <vt:lpwstr>0</vt:lpwstr>
  </property>
</Properties>
</file>